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7"/>
  </p:notesMasterIdLst>
  <p:sldIdLst>
    <p:sldId id="285" r:id="rId3"/>
    <p:sldId id="286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9" r:id="rId34"/>
    <p:sldId id="287" r:id="rId35"/>
    <p:sldId id="2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394CC5-B622-407C-B1C6-50E703AE9F7E}">
  <a:tblStyle styleId="{9E394CC5-B622-407C-B1C6-50E703AE9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cd718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cd718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86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cd97849e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cd97849e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cd97849e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cd97849e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cd97849e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cd97849e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cd97849e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cd97849e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cd97849e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cd97849e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cd97849e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cd97849e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cd97849e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cd97849e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cd97849e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cd97849e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cd97849e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cd97849e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cd97849e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cd97849e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cd97849e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cd97849e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cd97849e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cd97849e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cd97849e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cd97849e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cd97849e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cd97849e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cd97849e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cd97849e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cd97849e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cd97849e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cd97849e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cd97849e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cd97849e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cd97849e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cd97849e3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cd97849e3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cd97849e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cd97849e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cd97849e3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6cd97849e3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cd97849e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cd97849e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6cd97849e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6cd97849e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cd718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cd718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86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cd718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cd718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35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cd7189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cd7189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75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cd97849e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cd97849e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cd97849e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cd97849e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cd97849e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6cd97849e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cd97849e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cd97849e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cd97849e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cd97849e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cd97849e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cd97849e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55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736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54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77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4479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647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8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18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356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2492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24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72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Introduction </a:t>
            </a:r>
            <a:r>
              <a:rPr lang="en-US" sz="4400" b="1" dirty="0"/>
              <a:t>to AI and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464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111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Terminology</a:t>
            </a:r>
            <a:endParaRPr sz="3000" b="1"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56100" y="569850"/>
            <a:ext cx="87879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In this example, we learn to classify flower species from a set of measurement features.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105" name="Google Shape;105;p20"/>
          <p:cNvGraphicFramePr/>
          <p:nvPr/>
        </p:nvGraphicFramePr>
        <p:xfrm>
          <a:off x="3860563" y="1002147"/>
          <a:ext cx="5200625" cy="4324782"/>
        </p:xfrm>
        <a:graphic>
          <a:graphicData uri="http://schemas.openxmlformats.org/drawingml/2006/table">
            <a:tbl>
              <a:tblPr>
                <a:noFill/>
                <a:tableStyleId>{9E394CC5-B622-407C-B1C6-50E703AE9F7E}</a:tableStyleId>
              </a:tblPr>
              <a:tblGrid>
                <a:gridCol w="107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sepal length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sepal width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petal length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petal width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species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6.7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5.2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virginica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6.4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chemeClr val="dk1"/>
                          </a:solidFill>
                        </a:rPr>
                        <a:t>2.8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5.6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2.1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virginica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4.6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chemeClr val="dk1"/>
                          </a:solidFill>
                        </a:rPr>
                        <a:t>6.9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4.9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versicolor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4.4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chemeClr val="dk1"/>
                          </a:solidFill>
                        </a:rPr>
                        <a:t>2.9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4.8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5.9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5.1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virginica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5.4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4.9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 dirty="0">
                          <a:solidFill>
                            <a:schemeClr val="dk1"/>
                          </a:solidFill>
                        </a:rPr>
                        <a:t>5.4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3.4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1.7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vi" sz="1200" b="1" dirty="0">
                          <a:solidFill>
                            <a:schemeClr val="dk1"/>
                          </a:solidFill>
                        </a:rPr>
                        <a:t>setosa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6" name="Google Shape;106;p20"/>
          <p:cNvSpPr/>
          <p:nvPr/>
        </p:nvSpPr>
        <p:spPr>
          <a:xfrm>
            <a:off x="752475" y="1409700"/>
            <a:ext cx="2438400" cy="733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>
                <a:solidFill>
                  <a:srgbClr val="161D00"/>
                </a:solidFill>
              </a:rPr>
              <a:t>Features </a:t>
            </a:r>
            <a:endParaRPr sz="1500" b="1">
              <a:solidFill>
                <a:srgbClr val="161D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>
                <a:solidFill>
                  <a:srgbClr val="161D00"/>
                </a:solidFill>
              </a:rPr>
              <a:t>(attributes of the data)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762000" y="2457450"/>
            <a:ext cx="2438400" cy="695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Target 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500" b="1">
                <a:solidFill>
                  <a:schemeClr val="dk1"/>
                </a:solidFill>
              </a:rPr>
              <a:t>(column to be predicted)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860575" y="962025"/>
            <a:ext cx="4237200" cy="432300"/>
          </a:xfrm>
          <a:prstGeom prst="rect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8097825" y="979575"/>
            <a:ext cx="963300" cy="397200"/>
          </a:xfrm>
          <a:prstGeom prst="rect">
            <a:avLst/>
          </a:prstGeom>
          <a:noFill/>
          <a:ln w="381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20"/>
          <p:cNvCxnSpPr>
            <a:stCxn id="106" idx="3"/>
          </p:cNvCxnSpPr>
          <p:nvPr/>
        </p:nvCxnSpPr>
        <p:spPr>
          <a:xfrm rot="10800000" flipH="1">
            <a:off x="3190875" y="1409550"/>
            <a:ext cx="647700" cy="3669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20"/>
          <p:cNvCxnSpPr>
            <a:stCxn id="107" idx="3"/>
            <a:endCxn id="109" idx="2"/>
          </p:cNvCxnSpPr>
          <p:nvPr/>
        </p:nvCxnSpPr>
        <p:spPr>
          <a:xfrm rot="10800000" flipH="1">
            <a:off x="3200400" y="1376850"/>
            <a:ext cx="5379000" cy="14283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vi" sz="3300" b="1" dirty="0"/>
              <a:t>Two Main Types of Machine Learning</a:t>
            </a:r>
            <a:endParaRPr sz="33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l="1612" t="21873" r="3537" b="17450"/>
          <a:stretch/>
        </p:blipFill>
        <p:spPr>
          <a:xfrm>
            <a:off x="386200" y="1148300"/>
            <a:ext cx="8568176" cy="33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Example</a:t>
            </a:r>
            <a:endParaRPr sz="3000" b="1"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54225" y="1152475"/>
            <a:ext cx="4736100" cy="3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Suppose you wanted to identify fraudulent credit card transactions.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You could define features to be: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vi" sz="1700">
                <a:solidFill>
                  <a:schemeClr val="dk1"/>
                </a:solidFill>
              </a:rPr>
              <a:t>Transaction time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vi" sz="1700">
                <a:solidFill>
                  <a:schemeClr val="dk1"/>
                </a:solidFill>
              </a:rPr>
              <a:t>Transaction amount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vi" sz="1700">
                <a:solidFill>
                  <a:schemeClr val="dk1"/>
                </a:solidFill>
              </a:rPr>
              <a:t>Transaction location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vi" sz="1700">
                <a:solidFill>
                  <a:schemeClr val="dk1"/>
                </a:solidFill>
              </a:rPr>
              <a:t>Category of purchase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The algorithm could learn what feature combinations suggest unusual activity.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l="56037" t="38019" r="1933" b="18752"/>
          <a:stretch/>
        </p:blipFill>
        <p:spPr>
          <a:xfrm>
            <a:off x="5635925" y="1619496"/>
            <a:ext cx="2994450" cy="190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6101875" y="3659350"/>
            <a:ext cx="244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Credit card transactions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50500"/>
                </a:solidFill>
              </a:rPr>
              <a:t>Machine Learning Limitations</a:t>
            </a:r>
            <a:endParaRPr sz="3000" b="1" dirty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71950" y="1357250"/>
            <a:ext cx="52497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Suppose you wanted to determine if an image is of a cat or a dog.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What </a:t>
            </a:r>
            <a:r>
              <a:rPr lang="vi" sz="2000" b="1">
                <a:solidFill>
                  <a:schemeClr val="dk1"/>
                </a:solidFill>
              </a:rPr>
              <a:t>features</a:t>
            </a:r>
            <a:r>
              <a:rPr lang="vi" sz="2000">
                <a:solidFill>
                  <a:schemeClr val="dk1"/>
                </a:solidFill>
              </a:rPr>
              <a:t> would you use?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This is where </a:t>
            </a:r>
            <a:r>
              <a:rPr lang="vi" sz="2000" b="1">
                <a:solidFill>
                  <a:schemeClr val="dk1"/>
                </a:solidFill>
              </a:rPr>
              <a:t>Deep Learning</a:t>
            </a:r>
            <a:r>
              <a:rPr lang="vi" sz="2000">
                <a:solidFill>
                  <a:schemeClr val="dk1"/>
                </a:solidFill>
              </a:rPr>
              <a:t> can come in.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50725" t="21876" r="22221" b="10413"/>
          <a:stretch/>
        </p:blipFill>
        <p:spPr>
          <a:xfrm>
            <a:off x="6124725" y="1105850"/>
            <a:ext cx="2291900" cy="3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Deep Learning</a:t>
            </a:r>
            <a:endParaRPr sz="3000" b="1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333125"/>
            <a:ext cx="37014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“Machine learning that involves using very complicated models called “deep neural networks”.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Models determine best representation of original data; in classic machine learning, humans must do this.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l="43958" t="1563" r="969" b="9111"/>
          <a:stretch/>
        </p:blipFill>
        <p:spPr>
          <a:xfrm>
            <a:off x="4015485" y="0"/>
            <a:ext cx="51285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Deep Learning Example</a:t>
            </a:r>
            <a:endParaRPr sz="3000" b="1" dirty="0"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l="4668" t="28907" r="4513" b="19268"/>
          <a:stretch/>
        </p:blipFill>
        <p:spPr>
          <a:xfrm>
            <a:off x="387088" y="1435775"/>
            <a:ext cx="8369825" cy="29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3320" t="37423" r="2888" b="21515"/>
          <a:stretch/>
        </p:blipFill>
        <p:spPr>
          <a:xfrm>
            <a:off x="512075" y="2270025"/>
            <a:ext cx="8419376" cy="22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306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Deep Learning Example</a:t>
            </a:r>
            <a:endParaRPr sz="3000" dirty="0"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l="4832" t="28906" r="4505" b="18227"/>
          <a:stretch/>
        </p:blipFill>
        <p:spPr>
          <a:xfrm>
            <a:off x="466388" y="1393300"/>
            <a:ext cx="8019925" cy="28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l="3728" t="37502" r="3291" b="17702"/>
          <a:stretch/>
        </p:blipFill>
        <p:spPr>
          <a:xfrm>
            <a:off x="472825" y="2206125"/>
            <a:ext cx="7987151" cy="23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3683" t="37924" r="3534" b="16867"/>
          <a:stretch/>
        </p:blipFill>
        <p:spPr>
          <a:xfrm>
            <a:off x="520100" y="2206150"/>
            <a:ext cx="8103801" cy="244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744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cover: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Definitions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Machine </a:t>
            </a:r>
            <a:r>
              <a:rPr lang="en-US" sz="2000" dirty="0">
                <a:solidFill>
                  <a:schemeClr val="dk1"/>
                </a:solidFill>
              </a:rPr>
              <a:t>Learning </a:t>
            </a:r>
            <a:r>
              <a:rPr lang="en-US" sz="2000" dirty="0" smtClean="0">
                <a:solidFill>
                  <a:schemeClr val="dk1"/>
                </a:solidFill>
              </a:rPr>
              <a:t>Terminology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Types of </a:t>
            </a:r>
            <a:r>
              <a:rPr lang="en-US" sz="2000" dirty="0">
                <a:solidFill>
                  <a:schemeClr val="dk1"/>
                </a:solidFill>
              </a:rPr>
              <a:t>Machine </a:t>
            </a:r>
            <a:r>
              <a:rPr lang="en-US" sz="2000" dirty="0" smtClean="0">
                <a:solidFill>
                  <a:schemeClr val="dk1"/>
                </a:solidFill>
              </a:rPr>
              <a:t>Learning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Deep Learning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History </a:t>
            </a:r>
            <a:r>
              <a:rPr lang="en-US" sz="2000" dirty="0">
                <a:solidFill>
                  <a:schemeClr val="dk1"/>
                </a:solidFill>
              </a:rPr>
              <a:t>of AI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68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l="3599" t="37468" r="3160" b="17307"/>
          <a:stretch/>
        </p:blipFill>
        <p:spPr>
          <a:xfrm>
            <a:off x="570125" y="2255700"/>
            <a:ext cx="7975326" cy="23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l="3808" t="36401" r="3761" b="16941"/>
          <a:stretch/>
        </p:blipFill>
        <p:spPr>
          <a:xfrm>
            <a:off x="582500" y="2131750"/>
            <a:ext cx="7862174" cy="2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l="4215" t="37308" r="3140" b="17599"/>
          <a:stretch/>
        </p:blipFill>
        <p:spPr>
          <a:xfrm>
            <a:off x="582525" y="2193100"/>
            <a:ext cx="7908526" cy="23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410850" y="533850"/>
            <a:ext cx="852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History of AI</a:t>
            </a:r>
            <a:endParaRPr sz="3000" b="1"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1"/>
          </p:nvPr>
        </p:nvSpPr>
        <p:spPr>
          <a:xfrm>
            <a:off x="472825" y="1202150"/>
            <a:ext cx="713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Al has experienced several hype cycles, where it has oscillated between periods of excitement and disappointment.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l="4283" t="37953" r="3796" b="17263"/>
          <a:stretch/>
        </p:blipFill>
        <p:spPr>
          <a:xfrm>
            <a:off x="582525" y="2242675"/>
            <a:ext cx="7622276" cy="22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ctrTitle"/>
          </p:nvPr>
        </p:nvSpPr>
        <p:spPr>
          <a:xfrm>
            <a:off x="480600" y="224000"/>
            <a:ext cx="83517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990"/>
              <a:buNone/>
            </a:pPr>
            <a:r>
              <a:rPr lang="vi" sz="3000" b="1" dirty="0"/>
              <a:t>1950s: Early AI</a:t>
            </a:r>
            <a:endParaRPr sz="3000" b="1" dirty="0"/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480600" y="929700"/>
            <a:ext cx="4824000" cy="4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sz="1800" b="1">
                <a:solidFill>
                  <a:schemeClr val="dk1"/>
                </a:solidFill>
              </a:rPr>
              <a:t>1950</a:t>
            </a:r>
            <a:r>
              <a:rPr lang="vi" sz="1800">
                <a:solidFill>
                  <a:schemeClr val="dk1"/>
                </a:solidFill>
              </a:rPr>
              <a:t>: Alan Turing developed the Turing test, to test a machine's ability to exhibit intelligent behavior.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sz="1800" b="1">
                <a:solidFill>
                  <a:schemeClr val="dk1"/>
                </a:solidFill>
              </a:rPr>
              <a:t>1956</a:t>
            </a:r>
            <a:r>
              <a:rPr lang="vi" sz="1800">
                <a:solidFill>
                  <a:schemeClr val="dk1"/>
                </a:solidFill>
              </a:rPr>
              <a:t>: Artificial Intelligence was accepted as a field at the Dartmouth Conference.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sz="1800" b="1">
                <a:solidFill>
                  <a:schemeClr val="dk1"/>
                </a:solidFill>
              </a:rPr>
              <a:t>1957</a:t>
            </a:r>
            <a:r>
              <a:rPr lang="vi" sz="1800">
                <a:solidFill>
                  <a:schemeClr val="dk1"/>
                </a:solidFill>
              </a:rPr>
              <a:t>: Frank Rosenblatt invented the perceptron algorithm. This was the precursor to modern neural networks.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2349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"/>
              <a:buChar char="●"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sz="1800" b="1">
                <a:solidFill>
                  <a:schemeClr val="dk1"/>
                </a:solidFill>
              </a:rPr>
              <a:t>1959</a:t>
            </a:r>
            <a:r>
              <a:rPr lang="vi" sz="1800">
                <a:solidFill>
                  <a:schemeClr val="dk1"/>
                </a:solidFill>
              </a:rPr>
              <a:t>: Arthur Samuel published an algorithm for a checkers program using machine learning.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l="61031" t="41926" r="1448" b="10158"/>
          <a:stretch/>
        </p:blipFill>
        <p:spPr>
          <a:xfrm>
            <a:off x="5556150" y="2122450"/>
            <a:ext cx="3276150" cy="25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29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The First “Al Winter"</a:t>
            </a:r>
            <a:endParaRPr sz="3000" b="1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11700" y="1065725"/>
            <a:ext cx="5352300" cy="3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417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vi" sz="2850" b="1">
                <a:solidFill>
                  <a:schemeClr val="dk1"/>
                </a:solidFill>
              </a:rPr>
              <a:t>1966</a:t>
            </a:r>
            <a:r>
              <a:rPr lang="vi" sz="2850">
                <a:solidFill>
                  <a:schemeClr val="dk1"/>
                </a:solidFill>
              </a:rPr>
              <a:t>: ALPAC committee evaluated Al techniques for machine translation and determined there was little yield from the investment.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">
              <a:solidFill>
                <a:schemeClr val="dk1"/>
              </a:solidFill>
            </a:endParaRPr>
          </a:p>
          <a:p>
            <a:pPr marL="457200" lvl="0" indent="-341709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vi" sz="2850" b="1">
                <a:solidFill>
                  <a:schemeClr val="dk1"/>
                </a:solidFill>
              </a:rPr>
              <a:t>1969</a:t>
            </a:r>
            <a:r>
              <a:rPr lang="vi" sz="2850">
                <a:solidFill>
                  <a:schemeClr val="dk1"/>
                </a:solidFill>
              </a:rPr>
              <a:t>: Marvin Minsky published a book on the limitations of the Perceptron algorithm which slowed research in neural networks.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">
              <a:solidFill>
                <a:schemeClr val="dk1"/>
              </a:solidFill>
            </a:endParaRPr>
          </a:p>
          <a:p>
            <a:pPr marL="457200" lvl="0" indent="-341709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vi" sz="2850" b="1">
                <a:solidFill>
                  <a:schemeClr val="dk1"/>
                </a:solidFill>
              </a:rPr>
              <a:t>1973</a:t>
            </a:r>
            <a:r>
              <a:rPr lang="vi" sz="2850">
                <a:solidFill>
                  <a:schemeClr val="dk1"/>
                </a:solidFill>
              </a:rPr>
              <a:t>: The Lighthill report highlights Al's failure to live up to promises.</a:t>
            </a:r>
            <a:endParaRPr sz="28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850">
                <a:solidFill>
                  <a:schemeClr val="dk1"/>
                </a:solidFill>
              </a:rPr>
              <a:t>The two reports led to cuts in government funding for Al research, leading to the first “Al Winter".</a:t>
            </a:r>
            <a:endParaRPr sz="2850"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l="59259" t="30992" r="2414" b="18225"/>
          <a:stretch/>
        </p:blipFill>
        <p:spPr>
          <a:xfrm>
            <a:off x="5787925" y="1514601"/>
            <a:ext cx="3118425" cy="25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869150" y="4143250"/>
            <a:ext cx="311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John R. Pierce, head of ALPAC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00" y="30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1980's Al Boom</a:t>
            </a:r>
            <a:endParaRPr sz="3000" b="1"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11700" y="1078125"/>
            <a:ext cx="5228400" cy="3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b="1">
                <a:solidFill>
                  <a:schemeClr val="dk1"/>
                </a:solidFill>
              </a:rPr>
              <a:t>Expert Systems</a:t>
            </a:r>
            <a:r>
              <a:rPr lang="vi">
                <a:solidFill>
                  <a:schemeClr val="dk1"/>
                </a:solidFill>
              </a:rPr>
              <a:t> - systems with programmed rules designed to mimic human experts.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Ran on mainframe computers with specialized programming languages (e.g. LISP).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Were the first widely-used Al technology, with two-thirds of "Fortune 500" companies using them at their peak.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1986: The “Backpropagation" algorithm is able to train multi-layer perceptrons, leading to new successes and interest in neural network research.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/>
          </a:blip>
          <a:srcRect l="71015" t="9638" r="1931" b="27078"/>
          <a:stretch/>
        </p:blipFill>
        <p:spPr>
          <a:xfrm>
            <a:off x="6110225" y="1185888"/>
            <a:ext cx="2515975" cy="3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34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Another Al Winter (1980s –1990s)</a:t>
            </a:r>
            <a:endParaRPr sz="3000" b="1"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63900" cy="31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Expert systems' progress on solving business problems slowed.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Expert systems began to be melded into software suites of general business applications (e.g. SAP®, Oracle®) that could run on PCs instead of mainframes.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Neural networks didn't scale to large problems.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Interest in Al in business declined.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378175" y="3610300"/>
            <a:ext cx="2119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Software companies</a:t>
            </a: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l="68276" t="44271" r="1611" b="19790"/>
          <a:stretch/>
        </p:blipFill>
        <p:spPr>
          <a:xfrm>
            <a:off x="5915600" y="1533200"/>
            <a:ext cx="2814625" cy="20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311700" y="383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10100"/>
                </a:solidFill>
              </a:rPr>
              <a:t>1990s - 2000s: Machine Learning</a:t>
            </a:r>
            <a:endParaRPr sz="3000" b="1" dirty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386075" y="1288800"/>
            <a:ext cx="550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Al solutions had successes in speech recognition, medical diagnosis, robotics, and many other areas.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Al algorithms were integrated into larger systems and became useful throughout industry.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The Deep Blue chess system beat world chess champion Garry Kasparov. </a:t>
            </a:r>
            <a:endParaRPr>
              <a:solidFill>
                <a:schemeClr val="dk1"/>
              </a:solidFill>
            </a:endParaRPr>
          </a:p>
          <a:p>
            <a:pPr marL="45720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Char char="-"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Google's search engine launched using artificial intelligence technology.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l="60063" t="28909" r="966" b="10152"/>
          <a:stretch/>
        </p:blipFill>
        <p:spPr>
          <a:xfrm>
            <a:off x="5952800" y="1518463"/>
            <a:ext cx="3058175" cy="2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4108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2006: Rise of Deep Learning</a:t>
            </a:r>
            <a:endParaRPr sz="3000" b="1"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body" idx="1"/>
          </p:nvPr>
        </p:nvSpPr>
        <p:spPr>
          <a:xfrm>
            <a:off x="274525" y="1202050"/>
            <a:ext cx="597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2006</a:t>
            </a:r>
            <a:r>
              <a:rPr lang="vi">
                <a:solidFill>
                  <a:schemeClr val="dk1"/>
                </a:solidFill>
              </a:rPr>
              <a:t>: Geoffrey Hinton publishes a paper on unsupervised pre-training that allowed deeper neural networks to be trained.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Neural networks are rebranded as deep learning.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2009</a:t>
            </a:r>
            <a:r>
              <a:rPr lang="vi">
                <a:solidFill>
                  <a:schemeClr val="dk1"/>
                </a:solidFill>
              </a:rPr>
              <a:t>: The ImageNet database of human-tagged images is presented at the CVPR conference.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2010</a:t>
            </a:r>
            <a:r>
              <a:rPr lang="vi">
                <a:solidFill>
                  <a:schemeClr val="dk1"/>
                </a:solidFill>
              </a:rPr>
              <a:t>: Algorithms compete on several visual recognition tasks at the first ImageNet competition.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l="64251" t="68489" r="2093" b="18750"/>
          <a:stretch/>
        </p:blipFill>
        <p:spPr>
          <a:xfrm>
            <a:off x="6409059" y="2880475"/>
            <a:ext cx="244274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l="69565" t="79687" r="8695" b="11979"/>
          <a:stretch/>
        </p:blipFill>
        <p:spPr>
          <a:xfrm>
            <a:off x="6658456" y="3453175"/>
            <a:ext cx="1943950" cy="4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>
                <a:solidFill>
                  <a:srgbClr val="111100"/>
                </a:solidFill>
              </a:rPr>
              <a:t>Artificial Intelligence &amp; Machine Learning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86050" y="1152475"/>
            <a:ext cx="5897700" cy="3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In this overview, we will discuss: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Define "Artificial Intelligence” (AI), "Machine Learning” (ML), and “Deep Learning” (DL).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Explain how DL helps solve classical ML limitations.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Explain key historical developments, and the “hype-Al winter cycle.”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Differentiate modern Al from prior Al.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vi">
                <a:solidFill>
                  <a:schemeClr val="dk1"/>
                </a:solidFill>
              </a:rPr>
              <a:t>Relate sample applications of AI.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70531" t="30989" r="2737" b="16927"/>
          <a:stretch/>
        </p:blipFill>
        <p:spPr>
          <a:xfrm>
            <a:off x="6669275" y="1780938"/>
            <a:ext cx="1940025" cy="23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274550" y="4194475"/>
            <a:ext cx="140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500" b="1">
                <a:solidFill>
                  <a:schemeClr val="dk1"/>
                </a:solidFill>
              </a:rPr>
              <a:t>Al robot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448050" y="43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00100"/>
                </a:solidFill>
              </a:rPr>
              <a:t>Deep Learning Breakthroughs (2012 – ?)</a:t>
            </a:r>
            <a:endParaRPr sz="3000" b="1" dirty="0"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448050" y="1177250"/>
            <a:ext cx="50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2012</a:t>
            </a:r>
            <a:r>
              <a:rPr lang="vi">
                <a:solidFill>
                  <a:schemeClr val="dk1"/>
                </a:solidFill>
              </a:rPr>
              <a:t>: Deep learning beats previous benchmark on the imageNet competition.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2013</a:t>
            </a:r>
            <a:r>
              <a:rPr lang="vi">
                <a:solidFill>
                  <a:schemeClr val="dk1"/>
                </a:solidFill>
              </a:rPr>
              <a:t>: Deep learning is used to understand "conceptual meaning" of words.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2014</a:t>
            </a:r>
            <a:r>
              <a:rPr lang="vi">
                <a:solidFill>
                  <a:schemeClr val="dk1"/>
                </a:solidFill>
              </a:rPr>
              <a:t>: Similar breakthroughs appeared in language translation.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These have led to advancements in Web Search, Document Search, Document Summarization, and Machine Translation.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l="58292" t="43750" r="1933" b="17187"/>
          <a:stretch/>
        </p:blipFill>
        <p:spPr>
          <a:xfrm>
            <a:off x="5874750" y="1827000"/>
            <a:ext cx="2945150" cy="1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l="68331" t="82919" r="10733" b="10675"/>
          <a:stretch/>
        </p:blipFill>
        <p:spPr>
          <a:xfrm>
            <a:off x="6292350" y="3615550"/>
            <a:ext cx="2346250" cy="4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398475" y="27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Deep Learning Breakthroughs (2012 – ?)</a:t>
            </a:r>
            <a:endParaRPr sz="3000" b="1" dirty="0"/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336500" y="943375"/>
            <a:ext cx="5277900" cy="4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2014</a:t>
            </a:r>
            <a:r>
              <a:rPr lang="vi">
                <a:solidFill>
                  <a:schemeClr val="dk1"/>
                </a:solidFill>
              </a:rPr>
              <a:t>: Stanford team creates computer vision algorithm that can describe photos.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2015</a:t>
            </a:r>
            <a:r>
              <a:rPr lang="vi">
                <a:solidFill>
                  <a:schemeClr val="dk1"/>
                </a:solidFill>
              </a:rPr>
              <a:t>: Deep learning platform TensorFlow is developed.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2016</a:t>
            </a:r>
            <a:r>
              <a:rPr lang="vi">
                <a:solidFill>
                  <a:schemeClr val="dk1"/>
                </a:solidFill>
              </a:rPr>
              <a:t>: DeepMind’s AlphaGo, developed by Aja Huang, beats Go master Lee Se-dol.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2018</a:t>
            </a:r>
            <a:r>
              <a:rPr lang="vi">
                <a:solidFill>
                  <a:schemeClr val="dk1"/>
                </a:solidFill>
              </a:rPr>
              <a:t>: Waymo launches commercial self-driving-car service in suburbs of Phoenix.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 b="1">
                <a:solidFill>
                  <a:schemeClr val="dk1"/>
                </a:solidFill>
              </a:rPr>
              <a:t>2019</a:t>
            </a:r>
            <a:r>
              <a:rPr lang="vi">
                <a:solidFill>
                  <a:schemeClr val="dk1"/>
                </a:solidFill>
              </a:rPr>
              <a:t>: IBM Project Debater is able to have a full debate with rebuttal with champion human debater.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l="59580" t="33331" r="2416" b="18072"/>
          <a:stretch/>
        </p:blipFill>
        <p:spPr>
          <a:xfrm>
            <a:off x="5911925" y="1534500"/>
            <a:ext cx="2808825" cy="22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l="65541" t="83072" r="8532" b="10937"/>
          <a:stretch/>
        </p:blipFill>
        <p:spPr>
          <a:xfrm>
            <a:off x="6017688" y="3806750"/>
            <a:ext cx="2597300" cy="37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 smtClean="0"/>
              <a:t>Summary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27048" y="1152475"/>
            <a:ext cx="8376438" cy="390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Introduction to Artificial Intelligence and Machine Learning</a:t>
            </a:r>
          </a:p>
          <a:p>
            <a:pPr marL="342900"/>
            <a:r>
              <a:rPr lang="en-US" sz="2000" dirty="0">
                <a:solidFill>
                  <a:schemeClr val="dk1"/>
                </a:solidFill>
              </a:rPr>
              <a:t>Artificial Intelligence is a branch of computer science dealing with the simulation of intelligent behavior in computers. Machines mimic cognitive functions such as learning and problem solving. </a:t>
            </a:r>
          </a:p>
          <a:p>
            <a:pPr marL="342900"/>
            <a:r>
              <a:rPr lang="en-US" sz="2000" dirty="0">
                <a:solidFill>
                  <a:schemeClr val="dk1"/>
                </a:solidFill>
              </a:rPr>
              <a:t>Machine learning is the study of programs that are not explicitly programmed, but instead these algorithms learn patterns from data. </a:t>
            </a:r>
          </a:p>
          <a:p>
            <a:pPr marL="342900"/>
            <a:r>
              <a:rPr lang="en-US" sz="2000" dirty="0">
                <a:solidFill>
                  <a:schemeClr val="dk1"/>
                </a:solidFill>
              </a:rPr>
              <a:t>Deep learning is a subset of machine learning in which multilayered neural networks learn from vast amounts of data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17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 smtClean="0"/>
              <a:t>Summary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27048" y="1152475"/>
            <a:ext cx="8376438" cy="390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sz="2000" b="1" smtClean="0">
                <a:solidFill>
                  <a:schemeClr val="dk1"/>
                </a:solidFill>
              </a:rPr>
              <a:t>History </a:t>
            </a:r>
            <a:r>
              <a:rPr lang="en-US" sz="2000" b="1" dirty="0">
                <a:solidFill>
                  <a:schemeClr val="dk1"/>
                </a:solidFill>
              </a:rPr>
              <a:t>of AI </a:t>
            </a:r>
          </a:p>
          <a:p>
            <a:pPr marL="342900"/>
            <a:r>
              <a:rPr lang="en-US" sz="2000" dirty="0">
                <a:solidFill>
                  <a:schemeClr val="dk1"/>
                </a:solidFill>
              </a:rPr>
              <a:t>AI has experienced cycles of AI winters and AI booms. </a:t>
            </a:r>
          </a:p>
          <a:p>
            <a:pPr marL="342900"/>
            <a:r>
              <a:rPr lang="en-US" sz="2000" dirty="0">
                <a:solidFill>
                  <a:schemeClr val="dk1"/>
                </a:solidFill>
              </a:rPr>
              <a:t>AI solutions include speech recognition, computer vision, assisted medical diagnosis, robotics, and others. 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9978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 smtClean="0"/>
              <a:t>Recap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744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In this section, we </a:t>
            </a:r>
            <a:r>
              <a:rPr lang="en-US" dirty="0" smtClean="0">
                <a:solidFill>
                  <a:schemeClr val="dk1"/>
                </a:solidFill>
              </a:rPr>
              <a:t>learned: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>
              <a:spcBef>
                <a:spcPts val="500"/>
              </a:spcBef>
              <a:buClr>
                <a:schemeClr val="dk1"/>
              </a:buClr>
              <a:buSzPts val="1100"/>
              <a:buNone/>
            </a:pPr>
            <a:endParaRPr lang="en-US" sz="400" dirty="0">
              <a:solidFill>
                <a:schemeClr val="dk1"/>
              </a:solidFill>
            </a:endParaRPr>
          </a:p>
          <a:p>
            <a:pPr marL="0" lvl="0" indent="0">
              <a:spcBef>
                <a:spcPts val="50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- Definitions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- Machine Learning Terminology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- Types of Machine Learning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- Deep Learning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- History of AI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22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40400"/>
                </a:solidFill>
              </a:rPr>
              <a:t>Al Breakthroughs</a:t>
            </a:r>
            <a:endParaRPr sz="3000" b="1" dirty="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769" t="19792" r="51049" b="19531"/>
          <a:stretch/>
        </p:blipFill>
        <p:spPr>
          <a:xfrm>
            <a:off x="619550" y="1498450"/>
            <a:ext cx="3952450" cy="31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51365" t="19659" r="1453" b="19665"/>
          <a:stretch/>
        </p:blipFill>
        <p:spPr>
          <a:xfrm>
            <a:off x="4791875" y="1428525"/>
            <a:ext cx="4040425" cy="32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84600" y="45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Al is the New Electricity</a:t>
            </a:r>
            <a:endParaRPr sz="3000" b="1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84600" y="1487100"/>
            <a:ext cx="3891300" cy="27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“About 100 years ago, electricity transformed every major industry. Al has advanced to the point where it has the power to transform … every major sector in coming years.”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-Andrew Ng,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Stanford University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40419" t="22657" r="1288" b="10936"/>
          <a:stretch/>
        </p:blipFill>
        <p:spPr>
          <a:xfrm>
            <a:off x="4460450" y="1350750"/>
            <a:ext cx="4346125" cy="30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380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>
                <a:solidFill>
                  <a:srgbClr val="020200"/>
                </a:solidFill>
              </a:rPr>
              <a:t>Definitions</a:t>
            </a:r>
            <a:endParaRPr sz="3000"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437550"/>
            <a:ext cx="3518100" cy="1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- Artificial Intelligence (AI)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- Machine Learning (ML)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- Deep Learning (DL)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43801" b="8850"/>
          <a:stretch/>
        </p:blipFill>
        <p:spPr>
          <a:xfrm>
            <a:off x="3829800" y="0"/>
            <a:ext cx="51287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480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Artificial Intelligence</a:t>
            </a:r>
            <a:endParaRPr sz="3000" b="1"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48050" y="1325975"/>
            <a:ext cx="709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“A branch of computer science dealing with the simulation of intelligent behavior in computers.” - Merriam-Webster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“Colloquially, the term ‘artificial intelligence’ is applied when a machine mimics ‘cognitive’ functions that humans associate with other human minds, such as ‘learning’ and ‘problem solving’.” - Wikipedia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Machine Learning</a:t>
            </a:r>
            <a:endParaRPr sz="3000" b="1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98450" y="1400350"/>
            <a:ext cx="3369300" cy="20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“The study and construction of programs that are not explicitly programmed, but learn patterns as they are exposed to more data over time.”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43958" t="1563" r="969" b="9111"/>
          <a:stretch/>
        </p:blipFill>
        <p:spPr>
          <a:xfrm>
            <a:off x="4015485" y="0"/>
            <a:ext cx="51285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22400" y="43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vi" sz="3000" b="1" dirty="0"/>
              <a:t>Machine Learning</a:t>
            </a:r>
            <a:endParaRPr sz="30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596775" y="1090525"/>
            <a:ext cx="61455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These programs learn from repeatedly seeing data, rather than being explicitly programmed by humans.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8376" t="36720" r="8691" b="15103"/>
          <a:stretch/>
        </p:blipFill>
        <p:spPr>
          <a:xfrm>
            <a:off x="660550" y="1983025"/>
            <a:ext cx="8004550" cy="28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1375</Words>
  <Application>Microsoft Office PowerPoint</Application>
  <PresentationFormat>On-screen Show (16:9)</PresentationFormat>
  <Paragraphs>253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Simple Light</vt:lpstr>
      <vt:lpstr>1_Simple Light</vt:lpstr>
      <vt:lpstr>Introduction to AI and Machine Learning</vt:lpstr>
      <vt:lpstr>Learning Goals</vt:lpstr>
      <vt:lpstr>Artificial Intelligence &amp; Machine Learning</vt:lpstr>
      <vt:lpstr>Al Breakthroughs</vt:lpstr>
      <vt:lpstr>Al is the New Electricity</vt:lpstr>
      <vt:lpstr>Definitions</vt:lpstr>
      <vt:lpstr>Artificial Intelligence</vt:lpstr>
      <vt:lpstr>Machine Learning</vt:lpstr>
      <vt:lpstr>Machine Learning </vt:lpstr>
      <vt:lpstr>Machine Learning Terminology</vt:lpstr>
      <vt:lpstr>Two Main Types of Machine Learning </vt:lpstr>
      <vt:lpstr>Machine Learning Example</vt:lpstr>
      <vt:lpstr>Machine Learning Limitations</vt:lpstr>
      <vt:lpstr>Deep Learning</vt:lpstr>
      <vt:lpstr>Deep Learning Example</vt:lpstr>
      <vt:lpstr>History of AI</vt:lpstr>
      <vt:lpstr>Deep Learning Example</vt:lpstr>
      <vt:lpstr>History of AI</vt:lpstr>
      <vt:lpstr>History of AI</vt:lpstr>
      <vt:lpstr>History of AI</vt:lpstr>
      <vt:lpstr>History of AI</vt:lpstr>
      <vt:lpstr>History of AI</vt:lpstr>
      <vt:lpstr>History of AI</vt:lpstr>
      <vt:lpstr>1950s: Early AI</vt:lpstr>
      <vt:lpstr>The First “Al Winter"</vt:lpstr>
      <vt:lpstr>1980's Al Boom</vt:lpstr>
      <vt:lpstr>Another Al Winter (1980s –1990s)</vt:lpstr>
      <vt:lpstr>1990s - 2000s: Machine Learning</vt:lpstr>
      <vt:lpstr>2006: Rise of Deep Learning</vt:lpstr>
      <vt:lpstr>Deep Learning Breakthroughs (2012 – ?)</vt:lpstr>
      <vt:lpstr>Deep Learning Breakthroughs (2012 – ?)</vt:lpstr>
      <vt:lpstr>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&amp; Machine Learning</dc:title>
  <cp:lastModifiedBy>Ngô Đăng Hà An</cp:lastModifiedBy>
  <cp:revision>13</cp:revision>
  <dcterms:modified xsi:type="dcterms:W3CDTF">2022-12-14T07:42:09Z</dcterms:modified>
</cp:coreProperties>
</file>